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9" r:id="rId4"/>
  </p:sldMasterIdLst>
  <p:notesMasterIdLst>
    <p:notesMasterId r:id="rId19"/>
  </p:notesMasterIdLst>
  <p:handoutMasterIdLst>
    <p:handoutMasterId r:id="rId20"/>
  </p:handoutMasterIdLst>
  <p:sldIdLst>
    <p:sldId id="260" r:id="rId5"/>
    <p:sldId id="284" r:id="rId6"/>
    <p:sldId id="285" r:id="rId7"/>
    <p:sldId id="288" r:id="rId8"/>
    <p:sldId id="286" r:id="rId9"/>
    <p:sldId id="289" r:id="rId10"/>
    <p:sldId id="287" r:id="rId11"/>
    <p:sldId id="290" r:id="rId12"/>
    <p:sldId id="291" r:id="rId13"/>
    <p:sldId id="292" r:id="rId14"/>
    <p:sldId id="294" r:id="rId15"/>
    <p:sldId id="293" r:id="rId16"/>
    <p:sldId id="295" r:id="rId17"/>
    <p:sldId id="296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7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  <a:srgbClr val="008000"/>
    <a:srgbClr val="0066CC"/>
    <a:srgbClr val="313232"/>
    <a:srgbClr val="D34838"/>
    <a:srgbClr val="4D4D4D"/>
    <a:srgbClr val="C0C0C0"/>
    <a:srgbClr val="C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243C4-3E81-AF8A-29DE-48DF21613ABA}" v="48" dt="2021-01-25T08:37:13.525"/>
    <p1510:client id="{61E28C1F-8CC0-A970-AF48-E2F0EEC0ECB4}" v="583" dt="2021-01-25T15:26:57.374"/>
    <p1510:client id="{F980A076-8ADB-5D98-1756-7C1DBE18A15B}" v="3" dt="2021-03-17T08:15:51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91"/>
      </p:cViewPr>
      <p:guideLst>
        <p:guide orient="horz" pos="4037"/>
        <p:guide pos="6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869AE9-FC2E-2046-9707-1D571462B6F0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2C2340-759C-CE45-ACF4-952947D46C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8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BEB00FD0-4D9A-CB47-9B17-F96CFF1570E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01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3EC34-C039-4049-9461-03603C02174A}" type="slidenum">
              <a:rPr lang="nl-BE"/>
              <a:pPr/>
              <a:t>1</a:t>
            </a:fld>
            <a:endParaRPr lang="nl-B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136900"/>
            <a:ext cx="7704856" cy="44948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861048"/>
            <a:ext cx="7456488" cy="38639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476500"/>
            <a:ext cx="8305800" cy="7239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Bedankt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400800"/>
            <a:ext cx="6324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900" smtClean="0">
                <a:solidFill>
                  <a:schemeClr val="bg1"/>
                </a:solidFill>
                <a:latin typeface="+mn-lt"/>
              </a:rPr>
              <a:pPr algn="r">
                <a:defRPr/>
              </a:pPr>
              <a:t>‹nr.›</a:t>
            </a:fld>
            <a:r>
              <a:rPr lang="en-US" sz="900">
                <a:solidFill>
                  <a:schemeClr val="bg1"/>
                </a:solidFill>
              </a:rPr>
              <a:t> </a:t>
            </a:r>
            <a:endParaRPr lang="en-US" sz="900">
              <a:solidFill>
                <a:schemeClr val="bg1"/>
              </a:solidFill>
              <a:latin typeface="Arial"/>
              <a:ea typeface="BentonSans-Bold" pitchFamily="-107" charset="0"/>
              <a:cs typeface="Arial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476500"/>
            <a:ext cx="7466013" cy="419100"/>
          </a:xfrm>
        </p:spPr>
        <p:txBody>
          <a:bodyPr anchor="t"/>
          <a:lstStyle>
            <a:lvl1pPr>
              <a:defRPr sz="1800" b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Chapter number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2895600"/>
            <a:ext cx="7467600" cy="622300"/>
          </a:xfrm>
        </p:spPr>
        <p:txBody>
          <a:bodyPr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Chapter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(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006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43000"/>
            <a:ext cx="82296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Picture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2296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Picture 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18pt</a:t>
            </a:r>
          </a:p>
          <a:p>
            <a:pPr lvl="1"/>
            <a:r>
              <a:rPr lang="en-US"/>
              <a:t>Second level 16pt</a:t>
            </a:r>
          </a:p>
          <a:p>
            <a:pPr lvl="2"/>
            <a:r>
              <a:rPr lang="en-US"/>
              <a:t>Third level 14pt</a:t>
            </a:r>
          </a:p>
          <a:p>
            <a:pPr lvl="3"/>
            <a:r>
              <a:rPr lang="en-US"/>
              <a:t>Fourth level 12pt</a:t>
            </a:r>
          </a:p>
          <a:p>
            <a:pPr lvl="4"/>
            <a:r>
              <a:rPr lang="en-US" err="1"/>
              <a:t>Fith</a:t>
            </a:r>
            <a:r>
              <a:rPr lang="en-US"/>
              <a:t> level 10 pt</a:t>
            </a:r>
          </a:p>
          <a:p>
            <a:pPr lvl="5"/>
            <a:r>
              <a:rPr lang="en-US"/>
              <a:t> </a:t>
            </a:r>
            <a:r>
              <a:rPr lang="en-US" err="1"/>
              <a:t>Sixt</a:t>
            </a:r>
            <a:r>
              <a:rPr lang="en-US"/>
              <a:t> level	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362200" y="6324600"/>
            <a:ext cx="6324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900" smtClean="0">
                <a:solidFill>
                  <a:schemeClr val="tx2"/>
                </a:solidFill>
                <a:latin typeface="Verdana"/>
                <a:cs typeface="Verdana"/>
              </a:rPr>
              <a:pPr algn="r">
                <a:defRPr/>
              </a:pPr>
              <a:t>‹nr.›</a:t>
            </a:fld>
            <a:endParaRPr lang="en-US" sz="900">
              <a:solidFill>
                <a:schemeClr val="tx2"/>
              </a:solidFill>
              <a:latin typeface="Verdana"/>
              <a:ea typeface="BentonSans-Bold" pitchFamily="-107" charset="0"/>
              <a:cs typeface="Verdana"/>
            </a:endParaRPr>
          </a:p>
        </p:txBody>
      </p:sp>
      <p:pic>
        <p:nvPicPr>
          <p:cNvPr id="6" name="Picture 5" descr="provant_logo_RGB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900" y="6019800"/>
            <a:ext cx="1836100" cy="546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4001" r:id="rId2"/>
    <p:sldLayoutId id="2147483983" r:id="rId3"/>
    <p:sldLayoutId id="2147483984" r:id="rId4"/>
    <p:sldLayoutId id="2147483985" r:id="rId5"/>
    <p:sldLayoutId id="2147483987" r:id="rId6"/>
    <p:sldLayoutId id="2147483986" r:id="rId7"/>
    <p:sldLayoutId id="2147483990" r:id="rId8"/>
    <p:sldLayoutId id="2147483994" r:id="rId9"/>
    <p:sldLayoutId id="2147483999" r:id="rId10"/>
    <p:sldLayoutId id="21474840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cap="none">
          <a:solidFill>
            <a:schemeClr val="accent1"/>
          </a:solidFill>
          <a:latin typeface="Verdana"/>
          <a:ea typeface="ＭＳ Ｐゴシック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9pPr>
    </p:titleStyle>
    <p:bodyStyle>
      <a:lvl1pPr marL="215900" indent="-215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/>
        <a:buChar char="•"/>
        <a:defRPr>
          <a:solidFill>
            <a:schemeClr val="tx2"/>
          </a:solidFill>
          <a:latin typeface="Verdana"/>
          <a:ea typeface="ＭＳ Ｐゴシック" charset="-128"/>
          <a:cs typeface="Verdana"/>
        </a:defRPr>
      </a:lvl1pPr>
      <a:lvl2pPr marL="395288" indent="-1793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/>
        <a:buChar char="•"/>
        <a:defRPr sz="1600">
          <a:solidFill>
            <a:schemeClr val="tx2"/>
          </a:solidFill>
          <a:latin typeface="Verdana"/>
          <a:ea typeface="ＭＳ Ｐゴシック" charset="-128"/>
          <a:cs typeface="Verdana"/>
        </a:defRPr>
      </a:lvl2pPr>
      <a:lvl3pPr marL="574675" indent="-179388" algn="l" rtl="0" eaLnBrk="1" fontAlgn="base" hangingPunct="1">
        <a:spcBef>
          <a:spcPts val="500"/>
        </a:spcBef>
        <a:spcAft>
          <a:spcPct val="0"/>
        </a:spcAft>
        <a:buClr>
          <a:srgbClr val="4D4D4D"/>
        </a:buClr>
        <a:buFont typeface="Arial"/>
        <a:buChar char="•"/>
        <a:defRPr sz="1400">
          <a:solidFill>
            <a:schemeClr val="tx2"/>
          </a:solidFill>
          <a:latin typeface="Verdana"/>
          <a:ea typeface="ＭＳ Ｐゴシック" charset="-128"/>
          <a:cs typeface="Verdana"/>
        </a:defRPr>
      </a:lvl3pPr>
      <a:lvl4pPr marL="900000" indent="-179388" algn="l" rtl="0" eaLnBrk="1" fontAlgn="base" hangingPunct="1">
        <a:spcBef>
          <a:spcPts val="700"/>
        </a:spcBef>
        <a:spcAft>
          <a:spcPct val="0"/>
        </a:spcAft>
        <a:buClr>
          <a:srgbClr val="4D4D4D"/>
        </a:buClr>
        <a:buFont typeface="Arial"/>
        <a:buChar char="•"/>
        <a:defRPr sz="1200">
          <a:solidFill>
            <a:schemeClr val="tx2"/>
          </a:solidFill>
          <a:latin typeface="Verdana"/>
          <a:ea typeface="ＭＳ Ｐゴシック" charset="-128"/>
          <a:cs typeface="Verdana"/>
        </a:defRPr>
      </a:lvl4pPr>
      <a:lvl5pPr marL="1080000" indent="-17938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/>
        <a:buChar char="•"/>
        <a:defRPr sz="1000">
          <a:solidFill>
            <a:schemeClr val="tx2"/>
          </a:solidFill>
          <a:latin typeface="Verdana"/>
          <a:ea typeface="ＭＳ Ｐゴシック" charset="-128"/>
          <a:cs typeface="Verdana"/>
        </a:defRPr>
      </a:lvl5pPr>
      <a:lvl6pPr marL="1440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1000" baseline="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Tx/>
        <a:buNone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Informatiemoment</a:t>
            </a:r>
            <a:r>
              <a:rPr lang="en-US" dirty="0"/>
              <a:t> Eikenprocessierups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122721"/>
            <a:ext cx="7456488" cy="386399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18 </a:t>
            </a:r>
            <a:r>
              <a:rPr lang="en-US" dirty="0" err="1">
                <a:ea typeface="ＭＳ Ｐゴシック"/>
              </a:rPr>
              <a:t>maart</a:t>
            </a:r>
            <a:r>
              <a:rPr lang="en-US" dirty="0">
                <a:ea typeface="ＭＳ Ｐゴシック"/>
              </a:rPr>
              <a:t> 2021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85" y="5875011"/>
            <a:ext cx="2101360" cy="8764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Mezennestkasten en ecologisch beheer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0504"/>
            <a:ext cx="8229600" cy="4890052"/>
          </a:xfrm>
        </p:spPr>
        <p:txBody>
          <a:bodyPr/>
          <a:lstStyle/>
          <a:p>
            <a:r>
              <a:rPr lang="nl-BE" dirty="0"/>
              <a:t>Mezen hebben effect op grootte van de </a:t>
            </a:r>
            <a:r>
              <a:rPr lang="nl-BE" dirty="0" err="1"/>
              <a:t>eprpopulatie</a:t>
            </a:r>
            <a:r>
              <a:rPr lang="nl-BE" dirty="0"/>
              <a:t> maar exact % is niet bekend: </a:t>
            </a:r>
            <a:r>
              <a:rPr lang="nl-BE" dirty="0" err="1"/>
              <a:t>LIFEproject</a:t>
            </a:r>
            <a:r>
              <a:rPr lang="nl-BE" dirty="0"/>
              <a:t> brengt duidelijkheid </a:t>
            </a:r>
          </a:p>
          <a:p>
            <a:r>
              <a:rPr lang="nl-BE" dirty="0"/>
              <a:t>Sluipwespen en –vliegen kunnen tot 20-80% nest parasiteren: aan wat ligt dat (nectaraanbod, welke planten, struiken als schuilplaats, dauw, water) </a:t>
            </a:r>
            <a:r>
              <a:rPr lang="nl-BE" dirty="0" err="1"/>
              <a:t>LIFEproject</a:t>
            </a:r>
            <a:r>
              <a:rPr lang="nl-BE" dirty="0"/>
              <a:t> brengt duidelijkheid </a:t>
            </a:r>
          </a:p>
          <a:p>
            <a:endParaRPr lang="nl-BE" dirty="0"/>
          </a:p>
          <a:p>
            <a:r>
              <a:rPr lang="nl-BE" dirty="0"/>
              <a:t>Provincies stimuleren ecologisch bermbeheer en nestkasten als ecologisch maatregel maar heeft nog geen duidelijke richtlijnen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5688"/>
            <a:ext cx="3852655" cy="26623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041" y="4195688"/>
            <a:ext cx="3407959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6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Mezennestkasten en ecologisch beheer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90052"/>
          </a:xfrm>
        </p:spPr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dirty="0"/>
              <a:t>Help de natuurlijke vijand door landschap goed in te richten: </a:t>
            </a:r>
          </a:p>
          <a:p>
            <a:pPr marL="0" indent="0">
              <a:buNone/>
            </a:pPr>
            <a:r>
              <a:rPr lang="nl-BE" dirty="0"/>
              <a:t>-aanwezigheid van struiken (liefst met bessen). Vogels vinden er voedsel en veilige plaatsen om te broeden of te rusten.</a:t>
            </a:r>
          </a:p>
          <a:p>
            <a:pPr marL="0" indent="0">
              <a:buNone/>
            </a:pPr>
            <a:r>
              <a:rPr lang="nl-BE" dirty="0"/>
              <a:t>-De struiken vormen leefgebied voor insecten.</a:t>
            </a:r>
          </a:p>
          <a:p>
            <a:pPr marL="0" indent="0">
              <a:buNone/>
            </a:pPr>
            <a:r>
              <a:rPr lang="nl-BE" dirty="0"/>
              <a:t>-Aanwezigheid van water als </a:t>
            </a:r>
            <a:r>
              <a:rPr lang="nl-BE" dirty="0" err="1"/>
              <a:t>drinkplaast</a:t>
            </a:r>
            <a:r>
              <a:rPr lang="nl-BE" dirty="0"/>
              <a:t> van vogels én insecten</a:t>
            </a:r>
          </a:p>
          <a:p>
            <a:pPr marL="0" indent="0">
              <a:buNone/>
            </a:pPr>
            <a:r>
              <a:rPr lang="nl-BE" dirty="0"/>
              <a:t>-Bloemrijke bermen zorgen voor nectar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Doel bermen </a:t>
            </a:r>
            <a:r>
              <a:rPr lang="nl-BE" dirty="0" err="1"/>
              <a:t>LIFEproeven</a:t>
            </a:r>
            <a:r>
              <a:rPr lang="nl-BE" dirty="0"/>
              <a:t>: te weten komen welke planten, struiken, type berm, maaischema, het meeste vijanden van de EPR aantrekt</a:t>
            </a:r>
          </a:p>
        </p:txBody>
      </p:sp>
    </p:spTree>
    <p:extLst>
      <p:ext uri="{BB962C8B-B14F-4D97-AF65-F5344CB8AC3E}">
        <p14:creationId xmlns:p14="http://schemas.microsoft.com/office/powerpoint/2010/main" val="345932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Parasietnestkasten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Doel: aanbrengen van extra sluipwespen en vliegen door geparasiteerde nesten in de boom te hangen</a:t>
            </a:r>
          </a:p>
          <a:p>
            <a:r>
              <a:rPr lang="nl-BE" dirty="0"/>
              <a:t>Proefproject te Geel en Meerhout: effectiviteit nog niet bewezen </a:t>
            </a:r>
          </a:p>
          <a:p>
            <a:r>
              <a:rPr lang="nl-BE" dirty="0"/>
              <a:t>Vraag: kan je </a:t>
            </a:r>
            <a:r>
              <a:rPr lang="nl-BE" dirty="0" err="1"/>
              <a:t>parasiteringsgraad</a:t>
            </a:r>
            <a:r>
              <a:rPr lang="nl-BE" dirty="0"/>
              <a:t> </a:t>
            </a:r>
            <a:r>
              <a:rPr lang="nl-BE" dirty="0" err="1"/>
              <a:t>beinvloeden</a:t>
            </a:r>
            <a:r>
              <a:rPr lang="nl-BE" dirty="0"/>
              <a:t>? Is er een maximum? Enkel waar natuur niet optimaal ontwikkeld is? </a:t>
            </a:r>
          </a:p>
          <a:p>
            <a:r>
              <a:rPr lang="nl-BE" dirty="0"/>
              <a:t>Monitoringsnestkasten, parasietnestkasten 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-helpt dit? Is er een maximum aan </a:t>
            </a:r>
            <a:r>
              <a:rPr lang="nl-BE" dirty="0" err="1"/>
              <a:t>infecteringsgraad</a:t>
            </a:r>
            <a:r>
              <a:rPr lang="nl-BE" dirty="0"/>
              <a:t>? </a:t>
            </a:r>
          </a:p>
          <a:p>
            <a:endParaRPr lang="nl-BE" dirty="0"/>
          </a:p>
        </p:txBody>
      </p:sp>
      <p:pic>
        <p:nvPicPr>
          <p:cNvPr id="1026" name="Picture 2" descr="https://northeurope1-mediap.svc.ms/transform/thumbnail?provider=spo&amp;inputFormat=jpeg&amp;cs=fFNQTw&amp;docid=https%3A%2F%2Fprovincieantwerpen.sharepoint.com%3A443%2F_api%2Fv2.0%2Fdrives%2Fb!oEqMvJ-Kp0iAGvEwwqrTbtipkcChG2NCv28TM_zYp4oKu_deisNBSoFHUwLTarNT%2Fitems%2F01RPXUB6QE4OBQYIN56FEZXK7NIDBKO5ZJ%3Fversion%3DPublished&amp;access_token=eyJ0eXAiOiJKV1QiLCJhbGciOiJub25lIn0.eyJhdWQiOiIwMDAwMDAwMy0wMDAwLTBmZjEtY2UwMC0wMDAwMDAwMDAwMDAvcHJvdmluY2llYW50d2VycGVuLnNoYXJlcG9pbnQuY29tQDM1Y2NlNWQ4LTdjNDItNGRiOS04OWU5LTEzZDFlYTM0MDM4NyIsImlzcyI6IjAwMDAwMDAzLTAwMDAtMGZmMS1jZTAwLTAwMDAwMDAwMDAwMCIsIm5iZiI6IjE2MTU5NjA4MDAiLCJleHAiOiIxNjE1OTgyNDAwIiwiZW5kcG9pbnR1cmwiOiJ3eUYzWlZ4VWN6c0s2KzJIdUpCT2ZKby9zMm03U2FNQyt5bzZaOElEYmQwPSIsImVuZHBvaW50dXJsTGVuZ3RoIjoiMTI1IiwiaXNsb29wYmFjayI6IlRydWUiLCJ2ZXIiOiJoYXNoZWRwcm9vZnRva2VuIiwic2l0ZWlkIjoiWW1NNFl6UmhZVEF0T0dFNVppMDBPR0UzTFRnd01XRXRaakV6TUdNeVlXRmtNelpsIiwic2lnbmluX3N0YXRlIjoiW1wia21zaVwiXSIsIm5hbWVpZCI6IjAjLmZ8bWVtYmVyc2hpcHxwYXVrdmVyQHByb3ZpbmNpZWFudHdlcnBlbi5iZSIsIm5paSI6Im1pY3Jvc29mdC5zaGFyZXBvaW50IiwiaXN1c2VyIjoidHJ1ZSIsImNhY2hla2V5IjoiMGguZnxtZW1iZXJzaGlwfDEwMDMzZmZmOTE1NDhmZGRAbGl2ZS5jb20iLCJ0dCI6IjAiLCJ1c2VQZXJzaXN0ZW50Q29va2llIjoiMyJ9.dzgrckZadG9pelVKMFNHc3FsK1dnci9rZlNPdGxhY2hSdXJZTWFWV0lVST0&amp;encodeFailures=1&amp;width=377&amp;height=670&amp;srcWidth=2160&amp;srcHeight=3840&amp;cropMode=doc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01" y="8376505"/>
            <a:ext cx="3128145" cy="55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ortheurope1-mediap.svc.ms/transform/thumbnail?provider=spo&amp;inputFormat=jpeg&amp;cs=fFNQTw&amp;docid=https%3A%2F%2Fprovincieantwerpen.sharepoint.com%3A443%2F_api%2Fv2.0%2Fdrives%2Fb!oEqMvJ-Kp0iAGvEwwqrTbtipkcChG2NCv28TM_zYp4oKu_deisNBSoFHUwLTarNT%2Fitems%2F01RPXUB6VTUEPS76V3ANGLAJYXUZR6XEJV%3Fversion%3DPublished&amp;access_token=eyJ0eXAiOiJKV1QiLCJhbGciOiJub25lIn0.eyJhdWQiOiIwMDAwMDAwMy0wMDAwLTBmZjEtY2UwMC0wMDAwMDAwMDAwMDAvcHJvdmluY2llYW50d2VycGVuLnNoYXJlcG9pbnQuY29tQDM1Y2NlNWQ4LTdjNDItNGRiOS04OWU5LTEzZDFlYTM0MDM4NyIsImlzcyI6IjAwMDAwMDAzLTAwMDAtMGZmMS1jZTAwLTAwMDAwMDAwMDAwMCIsIm5iZiI6IjE2MTU5NjA4MDAiLCJleHAiOiIxNjE1OTgyNDAwIiwiZW5kcG9pbnR1cmwiOiJ3eUYzWlZ4VWN6c0s2KzJIdUpCT2ZKby9zMm03U2FNQyt5bzZaOElEYmQwPSIsImVuZHBvaW50dXJsTGVuZ3RoIjoiMTI1IiwiaXNsb29wYmFjayI6IlRydWUiLCJ2ZXIiOiJoYXNoZWRwcm9vZnRva2VuIiwic2l0ZWlkIjoiWW1NNFl6UmhZVEF0T0dFNVppMDBPR0UzTFRnd01XRXRaakV6TUdNeVlXRmtNelpsIiwic2lnbmluX3N0YXRlIjoiW1wia21zaVwiXSIsIm5hbWVpZCI6IjAjLmZ8bWVtYmVyc2hpcHxwYXVrdmVyQHByb3ZpbmNpZWFudHdlcnBlbi5iZSIsIm5paSI6Im1pY3Jvc29mdC5zaGFyZXBvaW50IiwiaXN1c2VyIjoidHJ1ZSIsImNhY2hla2V5IjoiMGguZnxtZW1iZXJzaGlwfDEwMDMzZmZmOTE1NDhmZGRAbGl2ZS5jb20iLCJ0dCI6IjAiLCJ1c2VQZXJzaXN0ZW50Q29va2llIjoiMyJ9.dzgrckZadG9pelVKMFNHc3FsK1dnci9rZlNPdGxhY2hSdXJZTWFWV0lVST0&amp;encodeFailures=1&amp;width=377&amp;height=503&amp;srcWidth=3024&amp;srcHeight=4032&amp;cropMode=doc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2" y="3473817"/>
            <a:ext cx="2536455" cy="338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ortheurope1-mediap.svc.ms/transform/thumbnail?provider=spo&amp;inputFormat=jpeg&amp;cs=fFNQTw&amp;docid=https%3A%2F%2Fprovincieantwerpen.sharepoint.com%3A443%2F_api%2Fv2.0%2Fdrives%2Fb!oEqMvJ-Kp0iAGvEwwqrTbtipkcChG2NCv28TM_zYp4oKu_deisNBSoFHUwLTarNT%2Fitems%2F01RPXUB6QE4OBQYIN56FEZXK7NIDBKO5ZJ%3Fversion%3DPublished&amp;access_token=eyJ0eXAiOiJKV1QiLCJhbGciOiJub25lIn0.eyJhdWQiOiIwMDAwMDAwMy0wMDAwLTBmZjEtY2UwMC0wMDAwMDAwMDAwMDAvcHJvdmluY2llYW50d2VycGVuLnNoYXJlcG9pbnQuY29tQDM1Y2NlNWQ4LTdjNDItNGRiOS04OWU5LTEzZDFlYTM0MDM4NyIsImlzcyI6IjAwMDAwMDAzLTAwMDAtMGZmMS1jZTAwLTAwMDAwMDAwMDAwMCIsIm5iZiI6IjE2MTU5NjA4MDAiLCJleHAiOiIxNjE1OTgyNDAwIiwiZW5kcG9pbnR1cmwiOiJ3eUYzWlZ4VWN6c0s2KzJIdUpCT2ZKby9zMm03U2FNQyt5bzZaOElEYmQwPSIsImVuZHBvaW50dXJsTGVuZ3RoIjoiMTI1IiwiaXNsb29wYmFjayI6IlRydWUiLCJ2ZXIiOiJoYXNoZWRwcm9vZnRva2VuIiwic2l0ZWlkIjoiWW1NNFl6UmhZVEF0T0dFNVppMDBPR0UzTFRnd01XRXRaakV6TUdNeVlXRmtNelpsIiwic2lnbmluX3N0YXRlIjoiW1wia21zaVwiXSIsIm5hbWVpZCI6IjAjLmZ8bWVtYmVyc2hpcHxwYXVrdmVyQHByb3ZpbmNpZWFudHdlcnBlbi5iZSIsIm5paSI6Im1pY3Jvc29mdC5zaGFyZXBvaW50IiwiaXN1c2VyIjoidHJ1ZSIsImNhY2hla2V5IjoiMGguZnxtZW1iZXJzaGlwfDEwMDMzZmZmOTE1NDhmZGRAbGl2ZS5jb20iLCJ0dCI6IjAiLCJ1c2VQZXJzaXN0ZW50Q29va2llIjoiMyJ9.dzgrckZadG9pelVKMFNHc3FsK1dnci9rZlNPdGxhY2hSdXJZTWFWV0lVST0&amp;encodeFailures=1&amp;width=377&amp;height=670&amp;srcWidth=2160&amp;srcHeight=3840&amp;cropMode=doc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" y="3467100"/>
            <a:ext cx="2410785" cy="428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northeurope1-mediap.svc.ms/transform/thumbnail?provider=spo&amp;inputFormat=jpeg&amp;cs=fFNQTw&amp;docid=https%3A%2F%2Fprovincieantwerpen.sharepoint.com%3A443%2F_api%2Fv2.0%2Fdrives%2Fb!oEqMvJ-Kp0iAGvEwwqrTbtipkcChG2NCv28TM_zYp4oKu_deisNBSoFHUwLTarNT%2Fitems%2F01RPXUB6WRSM3HWNHR5NHZJOXFKCCLS66O%3Fversion%3DPublished&amp;access_token=eyJ0eXAiOiJKV1QiLCJhbGciOiJub25lIn0.eyJhdWQiOiIwMDAwMDAwMy0wMDAwLTBmZjEtY2UwMC0wMDAwMDAwMDAwMDAvcHJvdmluY2llYW50d2VycGVuLnNoYXJlcG9pbnQuY29tQDM1Y2NlNWQ4LTdjNDItNGRiOS04OWU5LTEzZDFlYTM0MDM4NyIsImlzcyI6IjAwMDAwMDAzLTAwMDAtMGZmMS1jZTAwLTAwMDAwMDAwMDAwMCIsIm5iZiI6IjE2MTU5NjA4MDAiLCJleHAiOiIxNjE1OTgyNDAwIiwiZW5kcG9pbnR1cmwiOiJ3eUYzWlZ4VWN6c0s2KzJIdUpCT2ZKby9zMm03U2FNQyt5bzZaOElEYmQwPSIsImVuZHBvaW50dXJsTGVuZ3RoIjoiMTI1IiwiaXNsb29wYmFjayI6IlRydWUiLCJ2ZXIiOiJoYXNoZWRwcm9vZnRva2VuIiwic2l0ZWlkIjoiWW1NNFl6UmhZVEF0T0dFNVppMDBPR0UzTFRnd01XRXRaakV6TUdNeVlXRmtNelpsIiwic2lnbmluX3N0YXRlIjoiW1wia21zaVwiXSIsIm5hbWVpZCI6IjAjLmZ8bWVtYmVyc2hpcHxwYXVrdmVyQHByb3ZpbmNpZWFudHdlcnBlbi5iZSIsIm5paSI6Im1pY3Jvc29mdC5zaGFyZXBvaW50IiwiaXN1c2VyIjoidHJ1ZSIsImNhY2hla2V5IjoiMGguZnxtZW1iZXJzaGlwfDEwMDMzZmZmOTE1NDhmZGRAbGl2ZS5jb20iLCJ0dCI6IjAiLCJ1c2VQZXJzaXN0ZW50Q29va2llIjoiMyJ9.dzgrckZadG9pelVKMFNHc3FsK1dnci9rZlNPdGxhY2hSdXJZTWFWV0lVST0&amp;encodeFailures=1&amp;width=377&amp;height=503&amp;srcWidth=3024&amp;srcHeight=4032&amp;cropMode=doc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95" y="3467100"/>
            <a:ext cx="359092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2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Lijmen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 Nesten worden gefixeerd, waarmee de overlast van brandharen wordt weggenomen.</a:t>
            </a:r>
          </a:p>
          <a:p>
            <a:endParaRPr lang="nl-BE" dirty="0"/>
          </a:p>
          <a:p>
            <a:r>
              <a:rPr lang="nl-BE" dirty="0"/>
              <a:t>Nog niet verder opgevolgd door de provincie.</a:t>
            </a:r>
          </a:p>
          <a:p>
            <a:endParaRPr lang="nl-BE" dirty="0"/>
          </a:p>
          <a:p>
            <a:r>
              <a:rPr lang="nl-BE" dirty="0"/>
              <a:t>Eerste opmerkingen: gemakkelijk toepasbaar door gemeentelijk personeel maar brandharen blijven actief dus bron blijft bestaan, duur , arbeidsintensief, waarom niet ineens nesten verwijderen (ev. eerst lijmen en dan afsteken)? </a:t>
            </a:r>
            <a:br>
              <a:rPr lang="nl-BE" dirty="0"/>
            </a:br>
            <a:r>
              <a:rPr lang="nl-BE" dirty="0"/>
              <a:t>Voor hogere nesten toch nog hoogtewerker nodig</a:t>
            </a:r>
          </a:p>
        </p:txBody>
      </p:sp>
    </p:spTree>
    <p:extLst>
      <p:ext uri="{BB962C8B-B14F-4D97-AF65-F5344CB8AC3E}">
        <p14:creationId xmlns:p14="http://schemas.microsoft.com/office/powerpoint/2010/main" val="283684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Klimop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Idee: klimop maakt omgeving voor de ontwikkeling van de EPR ongunstig (te veel schaduw). Klimop enkel op stam kan geen kwaad voor boom. Kruin moet klimopvrij blijven</a:t>
            </a:r>
          </a:p>
          <a:p>
            <a:endParaRPr lang="nl-BE" dirty="0"/>
          </a:p>
          <a:p>
            <a:r>
              <a:rPr lang="nl-BE" dirty="0"/>
              <a:t>Persoonlijk gevoel: minder of geen </a:t>
            </a:r>
            <a:r>
              <a:rPr lang="nl-BE" dirty="0" err="1"/>
              <a:t>epr</a:t>
            </a:r>
            <a:r>
              <a:rPr lang="nl-BE" dirty="0"/>
              <a:t> in bomen met klimop</a:t>
            </a:r>
          </a:p>
          <a:p>
            <a:endParaRPr lang="nl-BE" dirty="0"/>
          </a:p>
          <a:p>
            <a:r>
              <a:rPr lang="nl-BE" dirty="0"/>
              <a:t>Zomer 2021: student onderzoekt of er minder/geen nesten aanwezig zijn in bomen met klimop </a:t>
            </a:r>
            <a:r>
              <a:rPr lang="nl-BE" dirty="0" err="1"/>
              <a:t>tov</a:t>
            </a:r>
            <a:r>
              <a:rPr lang="nl-BE" dirty="0"/>
              <a:t> bomen zonder klimop</a:t>
            </a:r>
          </a:p>
          <a:p>
            <a:endParaRPr lang="nl-BE" dirty="0"/>
          </a:p>
          <a:p>
            <a:r>
              <a:rPr lang="nl-BE" dirty="0"/>
              <a:t>Wordt vervolgd… </a:t>
            </a:r>
            <a:br>
              <a:rPr lang="nl-BE" dirty="0"/>
            </a:br>
            <a:r>
              <a:rPr lang="nl-BE" dirty="0"/>
              <a:t>Meldingen van eiken met klimop in regio met rupsen zijn welkom</a:t>
            </a:r>
            <a:br>
              <a:rPr lang="nl-BE" dirty="0"/>
            </a:br>
            <a:r>
              <a:rPr lang="nl-BE" dirty="0"/>
              <a:t>(mail naar eikenprocessierups@provincieantwerpen.be)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162" y="4942140"/>
            <a:ext cx="3970460" cy="270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biociden aanvragen, indienen en rapporteren aan VMM:  Tom Goetmaeckers (VMM) </a:t>
            </a:r>
          </a:p>
          <a:p>
            <a:endParaRPr lang="nl-NL" dirty="0"/>
          </a:p>
          <a:p>
            <a:r>
              <a:rPr lang="nl-NL" dirty="0"/>
              <a:t>Demonstratie werking eikenprocessierupsenkaart: Rembrandt De </a:t>
            </a:r>
            <a:r>
              <a:rPr lang="nl-NL" dirty="0" err="1"/>
              <a:t>Vlaeminck</a:t>
            </a:r>
            <a:r>
              <a:rPr lang="nl-NL" dirty="0"/>
              <a:t> (DMN, Provincie Antwerpen)</a:t>
            </a:r>
            <a:br>
              <a:rPr lang="nl-NL" dirty="0"/>
            </a:br>
            <a:r>
              <a:rPr lang="nl-NL" dirty="0"/>
              <a:t> </a:t>
            </a:r>
          </a:p>
          <a:p>
            <a:r>
              <a:rPr lang="nl-NL" dirty="0"/>
              <a:t>Alternatieve beheermethoden op de markt: Kathleen Verstraete (DMN, Provincie Antwerpen)  </a:t>
            </a:r>
          </a:p>
          <a:p>
            <a:endParaRPr lang="nl-NL" dirty="0"/>
          </a:p>
          <a:p>
            <a:r>
              <a:rPr lang="nl-NL" dirty="0"/>
              <a:t>Nieuwtjes uit het </a:t>
            </a:r>
            <a:r>
              <a:rPr lang="nl-NL" dirty="0" err="1"/>
              <a:t>LIFEproject</a:t>
            </a:r>
            <a:r>
              <a:rPr lang="nl-NL" dirty="0"/>
              <a:t>: Luc Crevecoeur (PNC, Provincie Limburg)  </a:t>
            </a:r>
          </a:p>
          <a:p>
            <a:endParaRPr lang="nl-NL" dirty="0"/>
          </a:p>
          <a:p>
            <a:r>
              <a:rPr lang="nl-NL" dirty="0"/>
              <a:t>Vragen via de chatfunctie. Na elke spreker overlopen we de vragen.  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31" y="5459865"/>
            <a:ext cx="5521569" cy="13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Alternatieve beheermethoden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Provincies zijn steeds op zoek naar alternatieve milieuvriendelijke methoden. </a:t>
            </a:r>
            <a:br>
              <a:rPr lang="nl-BE" dirty="0"/>
            </a:br>
            <a:r>
              <a:rPr lang="nl-BE" dirty="0"/>
              <a:t>-overleg met bestrijdingsfirma’s (N en B)</a:t>
            </a:r>
            <a:br>
              <a:rPr lang="nl-BE" dirty="0"/>
            </a:br>
            <a:r>
              <a:rPr lang="nl-BE" dirty="0"/>
              <a:t>-proefopzet </a:t>
            </a:r>
            <a:r>
              <a:rPr lang="nl-BE" dirty="0" err="1"/>
              <a:t>ism</a:t>
            </a:r>
            <a:r>
              <a:rPr lang="nl-BE" dirty="0"/>
              <a:t> stagestudenten van universiteiten en hogescholen: statistisch verantwoord bewijs van effectiviteit</a:t>
            </a:r>
            <a:br>
              <a:rPr lang="nl-BE" dirty="0"/>
            </a:b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Nematoden</a:t>
            </a:r>
          </a:p>
          <a:p>
            <a:r>
              <a:rPr lang="nl-BE" dirty="0"/>
              <a:t>Plastiek rond de boom</a:t>
            </a:r>
          </a:p>
          <a:p>
            <a:r>
              <a:rPr lang="nl-BE" dirty="0"/>
              <a:t>Mezennestkasten</a:t>
            </a:r>
          </a:p>
          <a:p>
            <a:r>
              <a:rPr lang="nl-BE" dirty="0"/>
              <a:t>Ecologisch bermbeheer</a:t>
            </a:r>
          </a:p>
          <a:p>
            <a:r>
              <a:rPr lang="nl-BE" dirty="0"/>
              <a:t>Parasietnestkasten</a:t>
            </a:r>
          </a:p>
          <a:p>
            <a:r>
              <a:rPr lang="nl-BE" dirty="0"/>
              <a:t>Lijmen</a:t>
            </a:r>
          </a:p>
          <a:p>
            <a:r>
              <a:rPr lang="nl-BE" dirty="0"/>
              <a:t>Klimop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101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Nematoden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nematoden leven in symbiose met bacteriën</a:t>
            </a:r>
            <a:br>
              <a:rPr lang="nl-BE" dirty="0"/>
            </a:br>
            <a:endParaRPr lang="nl-BE" dirty="0"/>
          </a:p>
          <a:p>
            <a:r>
              <a:rPr lang="nl-BE" dirty="0"/>
              <a:t>na oplopen van infectie: sterft rups na 5 a 10 dagen of na enkele uren.</a:t>
            </a:r>
            <a:br>
              <a:rPr lang="nl-BE" dirty="0"/>
            </a:br>
            <a:r>
              <a:rPr lang="nl-BE" dirty="0"/>
              <a:t> </a:t>
            </a:r>
          </a:p>
          <a:p>
            <a:r>
              <a:rPr lang="nl-BE" dirty="0"/>
              <a:t>speciaal spuitapparatuur: nematoden levend de boom in​</a:t>
            </a:r>
            <a:br>
              <a:rPr lang="nl-BE" dirty="0"/>
            </a:br>
            <a:r>
              <a:rPr lang="nl-BE" dirty="0"/>
              <a:t>​</a:t>
            </a:r>
          </a:p>
          <a:p>
            <a:r>
              <a:rPr lang="nl-BE" dirty="0"/>
              <a:t>nematoden overleeft max 3 uur in boom​</a:t>
            </a:r>
            <a:br>
              <a:rPr lang="nl-BE" dirty="0"/>
            </a:br>
            <a:r>
              <a:rPr lang="nl-BE" dirty="0"/>
              <a:t>​</a:t>
            </a:r>
          </a:p>
          <a:p>
            <a:r>
              <a:rPr lang="nl-BE" dirty="0"/>
              <a:t>niet veel wind, na 20u en voor 6u​</a:t>
            </a:r>
            <a:br>
              <a:rPr lang="nl-BE" dirty="0"/>
            </a:br>
            <a:r>
              <a:rPr lang="nl-BE" dirty="0"/>
              <a:t>​</a:t>
            </a:r>
          </a:p>
          <a:p>
            <a:r>
              <a:rPr lang="nl-BE" dirty="0"/>
              <a:t>niet regenen, wel motregen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968" y="3813741"/>
            <a:ext cx="4060731" cy="304425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95" y="-992339"/>
            <a:ext cx="3304318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Nematoden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Officieel toegelaten in België door achterpoortje in de wetgeving: biociden wetgeving telt enkel voor eencellige, nematoden zijn meercellige en zijn daardoor niet onderworpen aan de strenge erkenningsprocedures</a:t>
            </a:r>
          </a:p>
          <a:p>
            <a:endParaRPr lang="nl-BE" dirty="0"/>
          </a:p>
          <a:p>
            <a:r>
              <a:rPr lang="nl-BE" b="1" dirty="0"/>
              <a:t>+ punten</a:t>
            </a:r>
            <a:r>
              <a:rPr lang="nl-BE" dirty="0"/>
              <a:t>:</a:t>
            </a:r>
            <a:br>
              <a:rPr lang="nl-BE" dirty="0"/>
            </a:br>
            <a:r>
              <a:rPr lang="nl-BE" dirty="0"/>
              <a:t>-kan vanaf eerste </a:t>
            </a:r>
            <a:r>
              <a:rPr lang="nl-BE" dirty="0" err="1"/>
              <a:t>larvaal</a:t>
            </a:r>
            <a:r>
              <a:rPr lang="nl-BE" dirty="0"/>
              <a:t> stadium van de </a:t>
            </a:r>
            <a:r>
              <a:rPr lang="nl-BE" dirty="0" err="1"/>
              <a:t>eprrups</a:t>
            </a:r>
            <a:r>
              <a:rPr lang="nl-BE" dirty="0"/>
              <a:t> toegepast worden (vroeger als BT)</a:t>
            </a:r>
            <a:br>
              <a:rPr lang="nl-BE" dirty="0"/>
            </a:br>
            <a:r>
              <a:rPr lang="nl-BE" dirty="0"/>
              <a:t>-Nematoden leven slechts enkele uren in boom (minder nevenschade aan andere aanwezige organisme)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723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Nematoden niet aanbevolen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8748" y="1381193"/>
            <a:ext cx="8229600" cy="4495800"/>
          </a:xfrm>
        </p:spPr>
        <p:txBody>
          <a:bodyPr/>
          <a:lstStyle/>
          <a:p>
            <a:r>
              <a:rPr lang="nl-BE" b="1" dirty="0"/>
              <a:t>- punten</a:t>
            </a:r>
            <a:r>
              <a:rPr lang="nl-BE" dirty="0"/>
              <a:t>:</a:t>
            </a:r>
            <a:br>
              <a:rPr lang="nl-BE" dirty="0"/>
            </a:br>
            <a:r>
              <a:rPr lang="nl-BE" dirty="0"/>
              <a:t>- product is veel duurder </a:t>
            </a:r>
            <a:r>
              <a:rPr lang="nl-BE" dirty="0" err="1"/>
              <a:t>tov</a:t>
            </a:r>
            <a:r>
              <a:rPr lang="nl-BE" dirty="0"/>
              <a:t> </a:t>
            </a:r>
            <a:r>
              <a:rPr lang="nl-BE" i="1" dirty="0"/>
              <a:t>Bacillus </a:t>
            </a:r>
            <a:r>
              <a:rPr lang="nl-BE" i="1" dirty="0" err="1"/>
              <a:t>thuringiensis</a:t>
            </a:r>
            <a:r>
              <a:rPr lang="nl-BE" i="1" dirty="0"/>
              <a:t/>
            </a:r>
            <a:br>
              <a:rPr lang="nl-BE" i="1" dirty="0"/>
            </a:br>
            <a:r>
              <a:rPr lang="nl-BE" dirty="0"/>
              <a:t>- enkel ‘s nachts toepasbaar</a:t>
            </a:r>
            <a:br>
              <a:rPr lang="nl-BE" dirty="0"/>
            </a:br>
            <a:r>
              <a:rPr lang="nl-BE" dirty="0"/>
              <a:t>-</a:t>
            </a:r>
            <a:r>
              <a:rPr lang="nl-NL" dirty="0"/>
              <a:t> proef in 2010 in Limburg: slechte resultaten &lt;20%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- </a:t>
            </a:r>
            <a:r>
              <a:rPr lang="nl-NL" dirty="0"/>
              <a:t>2020: grootschalige studie in Nederland 98 000 bomen: slechts goede effectiviteit bij 3 bespuitingen, werkt minder goed als </a:t>
            </a:r>
            <a:r>
              <a:rPr lang="nl-NL" dirty="0" err="1"/>
              <a:t>Bt</a:t>
            </a:r>
            <a:endParaRPr lang="nl-NL" dirty="0"/>
          </a:p>
          <a:p>
            <a:endParaRPr lang="nl-NL" dirty="0"/>
          </a:p>
          <a:p>
            <a:r>
              <a:rPr lang="nl-NL" dirty="0"/>
              <a:t>Uit literatuurstudie: Nematode doodt larven van een zeer groot aantal insecten, o.a. </a:t>
            </a:r>
            <a:r>
              <a:rPr lang="nl-NL" dirty="0" err="1"/>
              <a:t>Drosophila</a:t>
            </a:r>
            <a:r>
              <a:rPr lang="nl-NL" dirty="0"/>
              <a:t> (fruitvlieg), </a:t>
            </a:r>
            <a:r>
              <a:rPr lang="nl-NL" dirty="0" err="1"/>
              <a:t>Sciaridae</a:t>
            </a:r>
            <a:r>
              <a:rPr lang="nl-NL" dirty="0"/>
              <a:t> (rouwmuggen), </a:t>
            </a:r>
            <a:r>
              <a:rPr lang="nl-NL" dirty="0" err="1"/>
              <a:t>tripsen</a:t>
            </a:r>
            <a:r>
              <a:rPr lang="nl-NL" dirty="0"/>
              <a:t>, </a:t>
            </a:r>
            <a:r>
              <a:rPr lang="nl-NL" dirty="0" err="1"/>
              <a:t>Ephydridae</a:t>
            </a:r>
            <a:r>
              <a:rPr lang="nl-NL" dirty="0"/>
              <a:t> (oevervliegen), </a:t>
            </a:r>
            <a:r>
              <a:rPr lang="nl-NL" dirty="0" err="1"/>
              <a:t>Tipulidae</a:t>
            </a:r>
            <a:r>
              <a:rPr lang="nl-NL" dirty="0"/>
              <a:t> (langpootmuggen), luizen, mineermotten, champignonvliegen, bochelvliegen, fruitmotten, diverse kevers, bladrollers en dagvlinders. Bij drie bespuitingen grote kans dat deze  larven aanwezig zijn. </a:t>
            </a:r>
            <a:br>
              <a:rPr lang="nl-NL" dirty="0"/>
            </a:br>
            <a:r>
              <a:rPr lang="nl-NL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1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Plastiek rond bomen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9531"/>
            <a:ext cx="5054022" cy="37920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189" y="2642313"/>
            <a:ext cx="5243014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4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Plastiek rond bomen: effectief?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Theorie:  </a:t>
            </a:r>
          </a:p>
          <a:p>
            <a:pPr marL="0" indent="0">
              <a:buNone/>
            </a:pPr>
            <a:r>
              <a:rPr lang="nl-BE" dirty="0"/>
              <a:t>-plastiek zou rupsen uit de boom doen glijden en ze kunnen niet meer naar boven </a:t>
            </a:r>
          </a:p>
          <a:p>
            <a:pPr marL="0" indent="0">
              <a:buNone/>
            </a:pPr>
            <a:r>
              <a:rPr lang="nl-BE" dirty="0"/>
              <a:t>-rupsen durven niet over de plastiek en blijven boven </a:t>
            </a:r>
            <a:br>
              <a:rPr lang="nl-BE" dirty="0"/>
            </a:br>
            <a:r>
              <a:rPr lang="nl-BE" dirty="0"/>
              <a:t> </a:t>
            </a:r>
          </a:p>
          <a:p>
            <a:r>
              <a:rPr lang="nl-BE" dirty="0"/>
              <a:t>In 2020 twee UA studenten: 25 bomen met plastiek, 25 zonder plastiek, 180 nesten opgevolgd :</a:t>
            </a:r>
          </a:p>
          <a:p>
            <a:pPr marL="0" indent="0">
              <a:buNone/>
            </a:pPr>
            <a:r>
              <a:rPr lang="nl-BE" dirty="0"/>
              <a:t>-Geen significant verschil in het aantal nesten tussen de behandelingen met plastic en zonder plastic </a:t>
            </a:r>
          </a:p>
          <a:p>
            <a:pPr marL="0" indent="0">
              <a:buNone/>
            </a:pPr>
            <a:r>
              <a:rPr lang="nl-BE" dirty="0"/>
              <a:t>-Geen significant verschil in de totale grootte (oppervlakte) van de nesten per behandeling </a:t>
            </a:r>
          </a:p>
          <a:p>
            <a:pPr marL="0" indent="0">
              <a:buNone/>
            </a:pPr>
            <a:r>
              <a:rPr lang="nl-BE" dirty="0"/>
              <a:t>-Geen significant verschil in de verdeling van de grootten tussen de methoden (klein = 10 cm of minder; middel = 15 of 20 cm; groot = 25 cm of meer) </a:t>
            </a:r>
          </a:p>
        </p:txBody>
      </p:sp>
    </p:spTree>
    <p:extLst>
      <p:ext uri="{BB962C8B-B14F-4D97-AF65-F5344CB8AC3E}">
        <p14:creationId xmlns:p14="http://schemas.microsoft.com/office/powerpoint/2010/main" val="179224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Plastiek rond bomen niet aanbevolen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 nesten in de bomen met plastic zitten gemiddeld lager (6,6m) dan de nesten in de bomen zonder plastic (7,7m). Duidelijke trend, maar net niet significant  </a:t>
            </a:r>
          </a:p>
          <a:p>
            <a:endParaRPr lang="nl-BE" dirty="0"/>
          </a:p>
          <a:p>
            <a:r>
              <a:rPr lang="nl-BE" dirty="0"/>
              <a:t>Negatief advies door de provincie, eerder zwerfvuil </a:t>
            </a:r>
          </a:p>
        </p:txBody>
      </p:sp>
    </p:spTree>
    <p:extLst>
      <p:ext uri="{BB962C8B-B14F-4D97-AF65-F5344CB8AC3E}">
        <p14:creationId xmlns:p14="http://schemas.microsoft.com/office/powerpoint/2010/main" val="1019715573"/>
      </p:ext>
    </p:extLst>
  </p:cSld>
  <p:clrMapOvr>
    <a:masterClrMapping/>
  </p:clrMapOvr>
</p:sld>
</file>

<file path=ppt/theme/theme1.xml><?xml version="1.0" encoding="utf-8"?>
<a:theme xmlns:a="http://schemas.openxmlformats.org/drawingml/2006/main" name="provincie_antwerpen_ppt_verdana">
  <a:themeElements>
    <a:clrScheme name="Provant colours">
      <a:dk1>
        <a:srgbClr val="000000"/>
      </a:dk1>
      <a:lt1>
        <a:sysClr val="window" lastClr="FFFFFF"/>
      </a:lt1>
      <a:dk2>
        <a:srgbClr val="53565A"/>
      </a:dk2>
      <a:lt2>
        <a:srgbClr val="BBBCBC"/>
      </a:lt2>
      <a:accent1>
        <a:srgbClr val="572932"/>
      </a:accent1>
      <a:accent2>
        <a:srgbClr val="E4002B"/>
      </a:accent2>
      <a:accent3>
        <a:srgbClr val="A6192E"/>
      </a:accent3>
      <a:accent4>
        <a:srgbClr val="861F41"/>
      </a:accent4>
      <a:accent5>
        <a:srgbClr val="E35205"/>
      </a:accent5>
      <a:accent6>
        <a:srgbClr val="DB3EB1"/>
      </a:accent6>
      <a:hlink>
        <a:srgbClr val="000000"/>
      </a:hlink>
      <a:folHlink>
        <a:srgbClr val="E0457B"/>
      </a:folHlink>
    </a:clrScheme>
    <a:fontScheme name="ProvantVerdana">
      <a:majorFont>
        <a:latin typeface="Verdana"/>
        <a:ea typeface=""/>
        <a:cs typeface=""/>
        <a:font script="Jpan" typeface="ＭＳ ゴシック"/>
      </a:majorFont>
      <a:minorFont>
        <a:latin typeface="Verdana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master_ge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_Presentatie_DMN.potx" id="{44316ED0-2A60-4807-9D6B-553B04A5F1ED}" vid="{EF07530E-DE2A-498C-876F-6ED944FC627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51F377D5A844D804CF3134AA44856" ma:contentTypeVersion="14" ma:contentTypeDescription="Een nieuw document maken." ma:contentTypeScope="" ma:versionID="87fb179bffd28ffe978d7fa008857c6f">
  <xsd:schema xmlns:xsd="http://www.w3.org/2001/XMLSchema" xmlns:xs="http://www.w3.org/2001/XMLSchema" xmlns:p="http://schemas.microsoft.com/office/2006/metadata/properties" xmlns:ns2="811e0edb-2759-4906-870d-9b71578e6b5d" xmlns:ns3="157a7a79-5843-4c3f-afdf-32db5346485d" xmlns:ns4="c091a9d8-1ba1-4263-bf6f-1333fcd8a78a" targetNamespace="http://schemas.microsoft.com/office/2006/metadata/properties" ma:root="true" ma:fieldsID="cbbf3a1e7e0b900ee5dc510c4a3eadf6" ns2:_="" ns3:_="" ns4:_="">
    <xsd:import namespace="811e0edb-2759-4906-870d-9b71578e6b5d"/>
    <xsd:import namespace="157a7a79-5843-4c3f-afdf-32db5346485d"/>
    <xsd:import namespace="c091a9d8-1ba1-4263-bf6f-1333fcd8a78a"/>
    <xsd:element name="properties">
      <xsd:complexType>
        <xsd:sequence>
          <xsd:element name="documentManagement">
            <xsd:complexType>
              <xsd:all>
                <xsd:element ref="ns2:Type_x0020_overleg" minOccurs="0"/>
                <xsd:element ref="ns2:Kader_x002f_project" minOccurs="0"/>
                <xsd:element ref="ns2:Locatie_x002f_regio_x0020_project" minOccurs="0"/>
                <xsd:element ref="ns2:Jaartal" minOccurs="0"/>
                <xsd:element ref="ns2:Datum_x0020_overleg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Trefwoo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e0edb-2759-4906-870d-9b71578e6b5d" elementFormDefault="qualified">
    <xsd:import namespace="http://schemas.microsoft.com/office/2006/documentManagement/types"/>
    <xsd:import namespace="http://schemas.microsoft.com/office/infopath/2007/PartnerControls"/>
    <xsd:element name="Type_x0020_overleg" ma:index="8" nillable="true" ma:displayName="Type overleg" ma:format="Dropdown" ma:internalName="Type_x0020_overleg">
      <xsd:simpleType>
        <xsd:union memberTypes="dms:Text">
          <xsd:simpleType>
            <xsd:restriction base="dms:Choice">
              <xsd:enumeration value="Agenda"/>
              <xsd:enumeration value="Verslag"/>
              <xsd:enumeration value="Presentatie"/>
              <xsd:enumeration value="Documentatie"/>
              <xsd:enumeration value="Mail"/>
              <xsd:enumeration value="Brief"/>
              <xsd:enumeration value="Folder/brochure"/>
              <xsd:enumeration value="Poster"/>
              <xsd:enumeration value="Artikel"/>
              <xsd:enumeration value="Grafisch materiaal"/>
            </xsd:restriction>
          </xsd:simpleType>
        </xsd:union>
      </xsd:simpleType>
    </xsd:element>
    <xsd:element name="Kader_x002f_project" ma:index="9" nillable="true" ma:displayName="Groep" ma:default="0 - Nieuwe input" ma:format="Dropdown" ma:internalName="Kader_x002F_project">
      <xsd:simpleType>
        <xsd:union memberTypes="dms:Text">
          <xsd:simpleType>
            <xsd:restriction base="dms:Choice">
              <xsd:enumeration value="0 - Nieuwe input"/>
              <xsd:enumeration value="bestrijdingsmiddel"/>
              <xsd:enumeration value="evaluatie"/>
              <xsd:enumeration value="expertgroep"/>
              <xsd:enumeration value="FAQ"/>
              <xsd:enumeration value="nieuwsbrief"/>
              <xsd:enumeration value="ondersteuning communicatie gemeenten"/>
              <xsd:enumeration value="pers"/>
              <xsd:enumeration value="regiowerking"/>
              <xsd:enumeration value="samenaankoop"/>
              <xsd:enumeration value="studie"/>
              <xsd:enumeration value="intercommunalen"/>
            </xsd:restriction>
          </xsd:simpleType>
        </xsd:union>
      </xsd:simpleType>
    </xsd:element>
    <xsd:element name="Locatie_x002f_regio_x0020_project" ma:index="10" nillable="true" ma:displayName="Locatie/regio project" ma:format="Dropdown" ma:internalName="Locatie_x002F_regio_x0020_project">
      <xsd:simpleType>
        <xsd:union memberTypes="dms:Text">
          <xsd:simpleType>
            <xsd:restriction base="dms:Choice">
              <xsd:enumeration value="Voeg zelf waarden toe via bibliotheekinstellingen"/>
            </xsd:restriction>
          </xsd:simpleType>
        </xsd:union>
      </xsd:simpleType>
    </xsd:element>
    <xsd:element name="Jaartal" ma:index="11" nillable="true" ma:displayName="Jaartal" ma:internalName="Jaartal">
      <xsd:simpleType>
        <xsd:restriction base="dms:Text">
          <xsd:maxLength value="255"/>
        </xsd:restriction>
      </xsd:simpleType>
    </xsd:element>
    <xsd:element name="Datum_x0020_overleg" ma:index="12" nillable="true" ma:displayName="Datum overleg" ma:format="DateOnly" ma:internalName="Datum_x0020_overleg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a7a79-5843-4c3f-afdf-32db53464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refwoord" ma:index="21" nillable="true" ma:displayName="Trefwoord" ma:format="Dropdown" ma:internalName="Trefwoord">
      <xsd:simpleType>
        <xsd:union memberTypes="dms:Text">
          <xsd:simpleType>
            <xsd:restriction base="dms:Choice">
              <xsd:enumeration value="Intercommunalen"/>
              <xsd:enumeration value="Pers"/>
              <xsd:enumeration value="Presentati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1a9d8-1ba1-4263-bf6f-1333fcd8a78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overleg xmlns="811e0edb-2759-4906-870d-9b71578e6b5d" xsi:nil="true"/>
    <Locatie_x002f_regio_x0020_project xmlns="811e0edb-2759-4906-870d-9b71578e6b5d" xsi:nil="true"/>
    <Kader_x002f_project xmlns="811e0edb-2759-4906-870d-9b71578e6b5d">0 - Nieuwe input</Kader_x002f_project>
    <Type_x0020_overleg xmlns="811e0edb-2759-4906-870d-9b71578e6b5d" xsi:nil="true"/>
    <Jaartal xmlns="811e0edb-2759-4906-870d-9b71578e6b5d" xsi:nil="true"/>
    <SharedWithUsers xmlns="c091a9d8-1ba1-4263-bf6f-1333fcd8a78a">
      <UserInfo>
        <DisplayName>DE VLAEMINCK Rembrandt</DisplayName>
        <AccountId>46</AccountId>
        <AccountType/>
      </UserInfo>
      <UserInfo>
        <DisplayName>VANDENBUSSCHE Dirk</DisplayName>
        <AccountId>102</AccountId>
        <AccountType/>
      </UserInfo>
      <UserInfo>
        <DisplayName>MILBAU Ann</DisplayName>
        <AccountId>906</AccountId>
        <AccountType/>
      </UserInfo>
    </SharedWithUsers>
    <Trefwoord xmlns="157a7a79-5843-4c3f-afdf-32db5346485d" xsi:nil="true"/>
  </documentManagement>
</p:properties>
</file>

<file path=customXml/itemProps1.xml><?xml version="1.0" encoding="utf-8"?>
<ds:datastoreItem xmlns:ds="http://schemas.openxmlformats.org/officeDocument/2006/customXml" ds:itemID="{2094C377-4144-4E29-9581-0B4D0E9BD6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100B35-1AB2-497C-9A25-EB5B43B76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e0edb-2759-4906-870d-9b71578e6b5d"/>
    <ds:schemaRef ds:uri="157a7a79-5843-4c3f-afdf-32db5346485d"/>
    <ds:schemaRef ds:uri="c091a9d8-1ba1-4263-bf6f-1333fcd8a7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D50E9D-B53F-467E-AE0E-F005719B9CA3}">
  <ds:schemaRefs>
    <ds:schemaRef ds:uri="c091a9d8-1ba1-4263-bf6f-1333fcd8a78a"/>
    <ds:schemaRef ds:uri="http://purl.org/dc/dcmitype/"/>
    <ds:schemaRef ds:uri="811e0edb-2759-4906-870d-9b71578e6b5d"/>
    <ds:schemaRef ds:uri="http://schemas.microsoft.com/office/infopath/2007/PartnerControls"/>
    <ds:schemaRef ds:uri="http://www.w3.org/XML/1998/namespace"/>
    <ds:schemaRef ds:uri="157a7a79-5843-4c3f-afdf-32db5346485d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S_Presentatie_DMN</Template>
  <TotalTime>448</TotalTime>
  <Words>963</Words>
  <Application>Microsoft Office PowerPoint</Application>
  <PresentationFormat>Diavoorstelling (4:3)</PresentationFormat>
  <Paragraphs>90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BentonSans-Bold</vt:lpstr>
      <vt:lpstr>BentonSansComp-Medium</vt:lpstr>
      <vt:lpstr>Interstate</vt:lpstr>
      <vt:lpstr>Lucida Grande</vt:lpstr>
      <vt:lpstr>Verdana</vt:lpstr>
      <vt:lpstr>provincie_antwerpen_ppt_verdana</vt:lpstr>
      <vt:lpstr>Informatiemoment Eikenprocessierups</vt:lpstr>
      <vt:lpstr>Programma</vt:lpstr>
      <vt:lpstr>Alternatieve beheermethoden</vt:lpstr>
      <vt:lpstr>Nematoden</vt:lpstr>
      <vt:lpstr>Nematoden</vt:lpstr>
      <vt:lpstr>Nematoden niet aanbevolen</vt:lpstr>
      <vt:lpstr>Plastiek rond bomen</vt:lpstr>
      <vt:lpstr>Plastiek rond bomen: effectief?  </vt:lpstr>
      <vt:lpstr>Plastiek rond bomen niet aanbevolen  </vt:lpstr>
      <vt:lpstr>Mezennestkasten en ecologisch beheer</vt:lpstr>
      <vt:lpstr>Mezennestkasten en ecologisch beheer</vt:lpstr>
      <vt:lpstr>Parasietnestkasten</vt:lpstr>
      <vt:lpstr>Lijmen</vt:lpstr>
      <vt:lpstr>Klimop</vt:lpstr>
    </vt:vector>
  </TitlesOfParts>
  <Company>Provincie Antwerpen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DE VLAEMINCK Rembrandt</dc:creator>
  <cp:lastModifiedBy>VAN BRAEKEL Katleen</cp:lastModifiedBy>
  <cp:revision>143</cp:revision>
  <cp:lastPrinted>2009-04-27T10:20:31Z</cp:lastPrinted>
  <dcterms:created xsi:type="dcterms:W3CDTF">2020-05-15T11:56:19Z</dcterms:created>
  <dcterms:modified xsi:type="dcterms:W3CDTF">2021-04-01T12:33:33Z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0x0101007F951F377D5A844D804CF3134AA44856</vt:lpwstr>
  </property>
  <property fmtid="{D5CDD505-2E9C-101B-9397-08002B2CF9AE}" pid="3" name="Dienst">
    <vt:lpwstr>2;#Departement Leefmilieu (DLM)|32daeaed-30f2-4fa3-b066-5e61d9800d7d</vt:lpwstr>
  </property>
  <property fmtid="{D5CDD505-2E9C-101B-9397-08002B2CF9AE}" pid="4" name="Groep">
    <vt:lpwstr>Algemeen</vt:lpwstr>
  </property>
  <property fmtid="{D5CDD505-2E9C-101B-9397-08002B2CF9AE}" pid="5" name="subgroep">
    <vt:lpwstr>Sharepoint</vt:lpwstr>
  </property>
</Properties>
</file>